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3"/>
  </p:notesMasterIdLst>
  <p:sldIdLst>
    <p:sldId id="289" r:id="rId3"/>
    <p:sldId id="260" r:id="rId4"/>
    <p:sldId id="280" r:id="rId5"/>
    <p:sldId id="317" r:id="rId6"/>
    <p:sldId id="313" r:id="rId7"/>
    <p:sldId id="318" r:id="rId8"/>
    <p:sldId id="319" r:id="rId9"/>
    <p:sldId id="320" r:id="rId10"/>
    <p:sldId id="314" r:id="rId11"/>
    <p:sldId id="321" r:id="rId12"/>
    <p:sldId id="322" r:id="rId13"/>
    <p:sldId id="323" r:id="rId14"/>
    <p:sldId id="316" r:id="rId15"/>
    <p:sldId id="324" r:id="rId16"/>
    <p:sldId id="325" r:id="rId17"/>
    <p:sldId id="315" r:id="rId18"/>
    <p:sldId id="326" r:id="rId19"/>
    <p:sldId id="327" r:id="rId20"/>
    <p:sldId id="328" r:id="rId21"/>
    <p:sldId id="329" r:id="rId2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BFE2F3"/>
    <a:srgbClr val="C31823"/>
    <a:srgbClr val="C9151E"/>
    <a:srgbClr val="E9CBBC"/>
    <a:srgbClr val="E0A487"/>
    <a:srgbClr val="D97C5B"/>
    <a:srgbClr val="CC141E"/>
    <a:srgbClr val="D05035"/>
    <a:srgbClr val="C81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27" autoAdjust="0"/>
    <p:restoredTop sz="94785" autoAdjust="0"/>
  </p:normalViewPr>
  <p:slideViewPr>
    <p:cSldViewPr snapToGrid="0">
      <p:cViewPr varScale="1">
        <p:scale>
          <a:sx n="79" d="100"/>
          <a:sy n="79" d="100"/>
        </p:scale>
        <p:origin x="103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16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DFE78F-58BC-423A-A341-D0065C5801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4B1CD8-9F96-4F1D-A5B8-2D9E0ECCEB3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jpeg"/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1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4070056"/>
            <a:ext cx="7886700" cy="89951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6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28650" y="5034521"/>
            <a:ext cx="7886700" cy="604299"/>
          </a:xfrm>
        </p:spPr>
        <p:txBody>
          <a:bodyPr anchor="ctr">
            <a:noAutofit/>
          </a:bodyPr>
          <a:lstStyle>
            <a:lvl1pPr algn="ctr">
              <a:defRPr lang="zh-CN" altLang="en-US" sz="28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lvl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32"/>
            <a:ext cx="9144000" cy="3931920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0" y="389378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两栏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6" name="文本框 5"/>
          <p:cNvSpPr txBox="1"/>
          <p:nvPr/>
        </p:nvSpPr>
        <p:spPr>
          <a:xfrm>
            <a:off x="8250027" y="313202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6" y="313202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4" y="975600"/>
            <a:ext cx="8566445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7" name="矩形 1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 userDrawn="1"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对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6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 smtClean="0"/>
              <a:t>单击此处编辑标题</a:t>
            </a:r>
            <a:endParaRPr lang="zh-CN" altLang="en-US" dirty="0" smtClean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 userDrawn="1"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对比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6" name="文本框 5"/>
          <p:cNvSpPr txBox="1"/>
          <p:nvPr/>
        </p:nvSpPr>
        <p:spPr>
          <a:xfrm>
            <a:off x="8250027" y="313202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6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 smtClean="0"/>
              <a:t>单击此处编辑标题</a:t>
            </a:r>
            <a:endParaRPr lang="zh-CN" altLang="en-US" dirty="0" smtClean="0"/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6" y="313202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</a:fld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7" name="矩形 1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1_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1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9124" y="4006448"/>
            <a:ext cx="8325019" cy="111419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1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6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69125" y="5245248"/>
            <a:ext cx="5820358" cy="468179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 smtClean="0"/>
              <a:t>单击以编辑母版副标题样式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32"/>
            <a:ext cx="9144000" cy="3931920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0" y="389378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69125" y="5815087"/>
            <a:ext cx="4159250" cy="4990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单击此处添加日期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32"/>
            <a:ext cx="9144000" cy="3931920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0" y="389378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2546"/>
            <a:ext cx="9144000" cy="27965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91" y="4211593"/>
            <a:ext cx="3021843" cy="799946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28650" y="1552217"/>
            <a:ext cx="7886700" cy="1325563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quarter" idx="10" hasCustomPrompt="1"/>
          </p:nvPr>
        </p:nvSpPr>
        <p:spPr>
          <a:xfrm>
            <a:off x="494026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9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页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quarter" idx="10" hasCustomPrompt="1"/>
          </p:nvPr>
        </p:nvSpPr>
        <p:spPr>
          <a:xfrm>
            <a:off x="494026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6" y="975602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8250027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灯片编号占位符 5"/>
          <p:cNvSpPr txBox="1"/>
          <p:nvPr/>
        </p:nvSpPr>
        <p:spPr>
          <a:xfrm>
            <a:off x="8697601" y="311755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E1703B59-C883-4B8B-974E-AFB30A6C43A7}" type="slidenum">
              <a:rPr lang="zh-CN" altLang="en-US" sz="1200" smtClean="0"/>
            </a:fld>
            <a:endParaRPr lang="zh-CN" altLang="en-US" sz="1200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  <p:sp>
        <p:nvSpPr>
          <p:cNvPr id="16" name="文本框 15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灯片编号占位符 5"/>
          <p:cNvSpPr txBox="1"/>
          <p:nvPr userDrawn="1"/>
        </p:nvSpPr>
        <p:spPr>
          <a:xfrm>
            <a:off x="8697600" y="311755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E1703B59-C883-4B8B-974E-AFB30A6C43A7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5821680"/>
            <a:ext cx="9144000" cy="1036320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294" y="6100773"/>
            <a:ext cx="1958547" cy="51846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3851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accent1"/>
                </a:solidFill>
                <a:effectLst>
                  <a:glow rad="25400">
                    <a:srgbClr val="BFE2F3"/>
                  </a:glo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0411"/>
            <a:ext cx="9144000" cy="51816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5821680"/>
            <a:ext cx="9144000" cy="1036320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293" y="6100771"/>
            <a:ext cx="1958547" cy="51846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0411"/>
            <a:ext cx="9144000" cy="518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6" y="975602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纯标题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6" y="975602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8250027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5"/>
          <p:cNvSpPr txBox="1"/>
          <p:nvPr/>
        </p:nvSpPr>
        <p:spPr>
          <a:xfrm>
            <a:off x="8696566" y="311755"/>
            <a:ext cx="447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7E0B4DC1-AB35-4259-8072-EA8F5B8A0BBF}" type="slidenum">
              <a:rPr lang="zh-CN" altLang="en-US" sz="1200" smtClean="0"/>
            </a:fld>
            <a:endParaRPr lang="zh-CN" altLang="en-US" sz="1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灯片编号占位符 5"/>
          <p:cNvSpPr txBox="1"/>
          <p:nvPr userDrawn="1"/>
        </p:nvSpPr>
        <p:spPr>
          <a:xfrm>
            <a:off x="8696565" y="311755"/>
            <a:ext cx="447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7E0B4DC1-AB35-4259-8072-EA8F5B8A0BBF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空白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文本框 4"/>
          <p:cNvSpPr txBox="1"/>
          <p:nvPr/>
        </p:nvSpPr>
        <p:spPr>
          <a:xfrm>
            <a:off x="8250027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97601" y="313202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1703B59-C883-4B8B-974E-AFB30A6C43A7}" type="slidenum">
              <a:rPr lang="en-US" altLang="zh-CN" smtClean="0"/>
            </a:fld>
            <a:endParaRPr lang="en-US" altLang="zh-CN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6" y="175416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4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4" y="975600"/>
            <a:ext cx="8556169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20"/>
            <a:ext cx="9144000" cy="33680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6.pn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9144000" cy="665863"/>
          </a:xfrm>
          <a:prstGeom prst="rect">
            <a:avLst/>
          </a:prstGeom>
        </p:spPr>
      </p:pic>
      <p:sp>
        <p:nvSpPr>
          <p:cNvPr id="5" name="标题 1"/>
          <p:cNvSpPr txBox="1"/>
          <p:nvPr/>
        </p:nvSpPr>
        <p:spPr>
          <a:xfrm>
            <a:off x="323851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tx2"/>
                </a:solidFill>
                <a:effectLst>
                  <a:glow rad="25400">
                    <a:srgbClr val="BFE2F3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dirty="0" smtClean="0">
                <a:solidFill>
                  <a:schemeClr val="accent1"/>
                </a:solidFill>
              </a:rPr>
              <a:t>单击此处编辑母版标题样式</a:t>
            </a:r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413469" y="807632"/>
            <a:ext cx="8340421" cy="5865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0" y="6766562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sp>
        <p:nvSpPr>
          <p:cNvPr id="9" name="标题 1"/>
          <p:cNvSpPr txBox="1"/>
          <p:nvPr userDrawn="1"/>
        </p:nvSpPr>
        <p:spPr>
          <a:xfrm>
            <a:off x="323850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tx2"/>
                </a:solidFill>
                <a:effectLst>
                  <a:glow rad="25400">
                    <a:srgbClr val="BFE2F3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>
                <a:solidFill>
                  <a:schemeClr val="accent1"/>
                </a:solidFill>
              </a:rPr>
              <a:t>单击此处编辑母版标题样式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14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15.png"/><Relationship Id="rId3" Type="http://schemas.openxmlformats.org/officeDocument/2006/relationships/tags" Target="../tags/tag2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决策树无人系统追踪</a:t>
            </a:r>
            <a:endParaRPr lang="zh-CN" altLang="en-US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三体舰队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2021</a:t>
            </a:r>
            <a:r>
              <a:rPr lang="zh-CN" altLang="en-US" dirty="0" smtClean="0"/>
              <a:t>年</a:t>
            </a:r>
            <a:r>
              <a:rPr lang="en-US" altLang="zh-CN" dirty="0" smtClean="0"/>
              <a:t>6</a:t>
            </a:r>
            <a:r>
              <a:rPr lang="zh-CN" altLang="en-US" dirty="0" smtClean="0"/>
              <a:t>月</a:t>
            </a:r>
            <a:r>
              <a:rPr lang="en-US" altLang="zh-CN" dirty="0" smtClean="0"/>
              <a:t>28</a:t>
            </a:r>
            <a:r>
              <a:rPr lang="zh-CN" altLang="en-US" dirty="0" smtClean="0"/>
              <a:t>日</a:t>
            </a:r>
            <a:endParaRPr lang="zh-CN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如何调整速度？（节流阀</a:t>
            </a:r>
            <a:r>
              <a:rPr lang="en-US" altLang="zh-CN" dirty="0">
                <a:sym typeface="+mn-ea"/>
              </a:rPr>
              <a:t>throttle</a:t>
            </a:r>
            <a:r>
              <a:rPr lang="zh-CN" altLang="en-US" dirty="0">
                <a:sym typeface="+mn-ea"/>
              </a:rPr>
              <a:t>）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312420" y="1791335"/>
            <a:ext cx="8517255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4000" b="1"/>
              <a:t>速度应该受哪些变量影响？</a:t>
            </a:r>
            <a:endParaRPr lang="zh-CN" altLang="en-US" sz="4000" b="1"/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/>
              <a:t>	</a:t>
            </a:r>
            <a:r>
              <a:rPr lang="zh-CN" altLang="en-US" sz="2400" b="1"/>
              <a:t>最直接的变量</a:t>
            </a:r>
            <a:r>
              <a:rPr lang="en-US" altLang="zh-CN" sz="2400" b="1"/>
              <a:t>——distance</a:t>
            </a:r>
            <a:r>
              <a:rPr lang="zh-CN" altLang="en-US" sz="2400"/>
              <a:t>：目前自己飞机与敌机的距离。距离越远，飞机应该飞得更快，上限是</a:t>
            </a:r>
            <a:r>
              <a:rPr lang="en-US" altLang="zh-CN" sz="2400"/>
              <a:t>1000</a:t>
            </a:r>
            <a:r>
              <a:rPr lang="zh-CN" altLang="en-US" sz="2400"/>
              <a:t>，距离越近，飞机的速度一个个越小，否则会容易飞过或者撞机，导致失败。</a:t>
            </a:r>
            <a:endParaRPr lang="zh-CN" altLang="en-US" sz="2400"/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2400"/>
              <a:t>	</a:t>
            </a:r>
            <a:r>
              <a:rPr lang="zh-CN" altLang="en-US" sz="2400" b="1"/>
              <a:t>辅助影响值</a:t>
            </a:r>
            <a:r>
              <a:rPr lang="en-US" altLang="zh-CN" sz="2400" b="1"/>
              <a:t>——be_aimed</a:t>
            </a:r>
            <a:r>
              <a:rPr lang="zh-CN" altLang="en-US" sz="2400"/>
              <a:t>：飞机是否被敌机瞄准？如果被瞄准，首要任务就变成了迅速逃离敌机的攻击范围，偏航角度在前面已经设置了</a:t>
            </a:r>
            <a:r>
              <a:rPr lang="en-US" altLang="zh-CN" sz="2400"/>
              <a:t>——</a:t>
            </a:r>
            <a:r>
              <a:rPr lang="zh-CN" altLang="en-US" sz="2400"/>
              <a:t>会沿偏离敌机</a:t>
            </a:r>
            <a:r>
              <a:rPr lang="en-US" altLang="zh-CN" sz="2400"/>
              <a:t>45</a:t>
            </a:r>
            <a:r>
              <a:rPr lang="zh-CN" altLang="en-US" sz="2400"/>
              <a:t>°以上的角度逃离，此时，应该将速度设置为最大，加速逃离。</a:t>
            </a:r>
            <a:endParaRPr lang="zh-CN" altLang="en-US" sz="2400"/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2400"/>
              <a:t>			  </a:t>
            </a:r>
            <a:r>
              <a:rPr lang="en-US" altLang="zh-CN" sz="2400" b="1"/>
              <a:t>delta_angle</a:t>
            </a:r>
            <a:r>
              <a:rPr lang="zh-CN" altLang="en-US" sz="2400"/>
              <a:t>：飞机偏航的角度大小。如果距离远，且偏航角度大，飞机的速度应该设置小点</a:t>
            </a: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如何调整速度？（节流阀</a:t>
            </a:r>
            <a:r>
              <a:rPr lang="en-US" altLang="zh-CN" dirty="0">
                <a:sym typeface="+mn-ea"/>
              </a:rPr>
              <a:t>throttle</a:t>
            </a:r>
            <a:r>
              <a:rPr lang="zh-CN" altLang="en-US" dirty="0">
                <a:sym typeface="+mn-ea"/>
              </a:rPr>
              <a:t>）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84480" y="2527300"/>
            <a:ext cx="234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b="1"/>
              <a:t>偏转相差角度</a:t>
            </a:r>
            <a:endParaRPr lang="zh-CN"/>
          </a:p>
        </p:txBody>
      </p:sp>
      <p:sp>
        <p:nvSpPr>
          <p:cNvPr id="7" name="文本框 6"/>
          <p:cNvSpPr txBox="1"/>
          <p:nvPr/>
        </p:nvSpPr>
        <p:spPr>
          <a:xfrm>
            <a:off x="283845" y="3872865"/>
            <a:ext cx="234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是否</a:t>
            </a:r>
            <a:r>
              <a:rPr lang="zh-CN" b="1"/>
              <a:t>被敌机瞄准</a:t>
            </a:r>
            <a:endParaRPr lang="zh-CN"/>
          </a:p>
        </p:txBody>
      </p:sp>
      <p:sp>
        <p:nvSpPr>
          <p:cNvPr id="8" name="文本框 7"/>
          <p:cNvSpPr txBox="1"/>
          <p:nvPr/>
        </p:nvSpPr>
        <p:spPr>
          <a:xfrm>
            <a:off x="283845" y="5029835"/>
            <a:ext cx="2623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自己与敌机的</a:t>
            </a:r>
            <a:r>
              <a:rPr lang="zh-CN" altLang="en-US" b="1"/>
              <a:t>距离</a:t>
            </a:r>
            <a:endParaRPr lang="zh-CN" altLang="en-US" b="1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7665" y="1918335"/>
            <a:ext cx="3719830" cy="424243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627495" y="3855720"/>
            <a:ext cx="234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设定</a:t>
            </a:r>
            <a:r>
              <a:rPr lang="zh-CN" b="1"/>
              <a:t>节流阀</a:t>
            </a:r>
            <a:r>
              <a:rPr lang="zh-CN"/>
              <a:t>大小</a:t>
            </a:r>
            <a:endParaRPr 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如何调整速度？（节流阀</a:t>
            </a:r>
            <a:r>
              <a:rPr lang="en-US" altLang="zh-CN" dirty="0">
                <a:sym typeface="+mn-ea"/>
              </a:rPr>
              <a:t>throttle</a:t>
            </a:r>
            <a:r>
              <a:rPr lang="zh-CN" altLang="en-US" dirty="0">
                <a:sym typeface="+mn-ea"/>
              </a:rPr>
              <a:t>）</a:t>
            </a:r>
            <a:endParaRPr lang="zh-CN" altLang="en-US" dirty="0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192405" y="2167890"/>
            <a:ext cx="8759190" cy="39249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10"/>
          <p:cNvSpPr>
            <a:spLocks noChangeAspect="1"/>
          </p:cNvSpPr>
          <p:nvPr userDrawn="1"/>
        </p:nvSpPr>
        <p:spPr bwMode="auto">
          <a:xfrm>
            <a:off x="1841535" y="1367357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5" name="文本框 4"/>
          <p:cNvSpPr txBox="1"/>
          <p:nvPr userDrawn="1"/>
        </p:nvSpPr>
        <p:spPr>
          <a:xfrm>
            <a:off x="2071646" y="1303550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0"/>
          <p:cNvSpPr>
            <a:spLocks noChangeAspect="1"/>
          </p:cNvSpPr>
          <p:nvPr userDrawn="1"/>
        </p:nvSpPr>
        <p:spPr bwMode="auto">
          <a:xfrm>
            <a:off x="1841535" y="2287330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071646" y="2223523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0"/>
          <p:cNvSpPr>
            <a:spLocks noChangeAspect="1"/>
          </p:cNvSpPr>
          <p:nvPr userDrawn="1"/>
        </p:nvSpPr>
        <p:spPr bwMode="auto">
          <a:xfrm>
            <a:off x="1841535" y="3207303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2071646" y="3143496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10"/>
          <p:cNvSpPr>
            <a:spLocks noChangeAspect="1"/>
          </p:cNvSpPr>
          <p:nvPr userDrawn="1"/>
        </p:nvSpPr>
        <p:spPr bwMode="auto">
          <a:xfrm>
            <a:off x="1841535" y="4127276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2071646" y="4063469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10"/>
          <p:cNvSpPr>
            <a:spLocks noChangeAspect="1"/>
          </p:cNvSpPr>
          <p:nvPr userDrawn="1"/>
        </p:nvSpPr>
        <p:spPr bwMode="auto">
          <a:xfrm>
            <a:off x="1841535" y="5047251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2071646" y="4983444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2915073" y="1274734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整体设计框架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2915073" y="2194707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如何调整偏航角？</a:t>
            </a:r>
            <a:endParaRPr lang="zh-CN" alt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2915073" y="3114680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如何调整速度？</a:t>
            </a:r>
            <a:endParaRPr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2915073" y="4034653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发现的问题以及解决方式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2915073" y="4954628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结果分析与总结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发现的问题以及解决方式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367030" y="1804670"/>
            <a:ext cx="8489950" cy="39077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/>
              <a:t>后端传递的偏航角度值与实际计算值有偏差</a:t>
            </a:r>
            <a:endParaRPr lang="zh-CN" altLang="en-US" sz="2800" b="1"/>
          </a:p>
          <a:p>
            <a:pPr lvl="1" indent="0">
              <a:buFont typeface="Arial" panose="020B0604020202020204" pitchFamily="34" charset="0"/>
              <a:buNone/>
            </a:pPr>
            <a:r>
              <a:rPr lang="zh-CN" altLang="en-US" sz="2400"/>
              <a:t>在采用后端传输偏航角计算相应角度差时，会出现角度偏差，导致瞄不准敌机的情况，在比对打静止敌机的过程中，最后飞机朝向与能能打中敌机的朝向相差大概有</a:t>
            </a:r>
            <a:r>
              <a:rPr lang="en-US" altLang="zh-CN" sz="2400"/>
              <a:t>20</a:t>
            </a:r>
            <a:r>
              <a:rPr lang="zh-CN" altLang="en-US" sz="2400"/>
              <a:t>°左右。</a:t>
            </a:r>
            <a:endParaRPr lang="zh-CN" altLang="en-US" sz="240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sz="2800" b="1">
                <a:solidFill>
                  <a:schemeClr val="tx1"/>
                </a:solidFill>
              </a:rPr>
              <a:t>解决方法</a:t>
            </a:r>
            <a:r>
              <a:rPr lang="zh-CN" altLang="en-US" sz="2800">
                <a:solidFill>
                  <a:schemeClr val="tx1"/>
                </a:solidFill>
              </a:rPr>
              <a:t>：</a:t>
            </a:r>
            <a:endParaRPr lang="zh-CN" altLang="en-US" sz="2800">
              <a:solidFill>
                <a:schemeClr val="tx1"/>
              </a:solidFill>
            </a:endParaRPr>
          </a:p>
          <a:p>
            <a:pPr lvl="1" indent="0">
              <a:buFont typeface="Arial" panose="020B0604020202020204" pitchFamily="34" charset="0"/>
              <a:buNone/>
            </a:pPr>
            <a:r>
              <a:rPr lang="zh-CN" altLang="en-US" sz="2400">
                <a:solidFill>
                  <a:schemeClr val="tx1"/>
                </a:solidFill>
              </a:rPr>
              <a:t>因为飞机自身的朝向，也可以通过飞行速度进行估算，所以我们自定义了函数通过飞机在</a:t>
            </a:r>
            <a:r>
              <a:rPr lang="en-US" altLang="zh-CN" sz="2400">
                <a:solidFill>
                  <a:schemeClr val="tx1"/>
                </a:solidFill>
              </a:rPr>
              <a:t>x</a:t>
            </a:r>
            <a:r>
              <a:rPr lang="zh-CN" altLang="en-US" sz="2400">
                <a:solidFill>
                  <a:schemeClr val="tx1"/>
                </a:solidFill>
              </a:rPr>
              <a:t>方向上的速度以及</a:t>
            </a:r>
            <a:r>
              <a:rPr lang="en-US" altLang="zh-CN" sz="2400">
                <a:solidFill>
                  <a:schemeClr val="tx1"/>
                </a:solidFill>
              </a:rPr>
              <a:t>y</a:t>
            </a:r>
            <a:r>
              <a:rPr lang="zh-CN" altLang="en-US" sz="2400">
                <a:solidFill>
                  <a:schemeClr val="tx1"/>
                </a:solidFill>
              </a:rPr>
              <a:t>方向上的速度计算出飞机的朝向，对比发现二者相差约为</a:t>
            </a:r>
            <a:r>
              <a:rPr lang="en-US" altLang="zh-CN" sz="2400">
                <a:solidFill>
                  <a:schemeClr val="tx1"/>
                </a:solidFill>
              </a:rPr>
              <a:t>0.3</a:t>
            </a:r>
            <a:r>
              <a:rPr lang="zh-CN" altLang="en-US" sz="2400">
                <a:solidFill>
                  <a:schemeClr val="tx1"/>
                </a:solidFill>
              </a:rPr>
              <a:t>（弧度值），所以之后对飞机以及敌机的朝向坐标都采用减去固定值</a:t>
            </a:r>
            <a:r>
              <a:rPr lang="en-US" altLang="zh-CN" sz="2400">
                <a:solidFill>
                  <a:schemeClr val="tx1"/>
                </a:solidFill>
              </a:rPr>
              <a:t>0.3</a:t>
            </a:r>
            <a:r>
              <a:rPr lang="zh-CN" altLang="en-US" sz="2400">
                <a:solidFill>
                  <a:schemeClr val="tx1"/>
                </a:solidFill>
              </a:rPr>
              <a:t>的方式，从而保证能够正常打中敌机</a:t>
            </a:r>
            <a:endParaRPr lang="zh-CN" altLang="en-US" sz="24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发现的问题以及解决方式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367030" y="1804670"/>
            <a:ext cx="8489950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/>
              <a:t>打击动靶时，飞机一直瞄准不上</a:t>
            </a:r>
            <a:endParaRPr lang="zh-CN" altLang="en-US" sz="2800" b="1"/>
          </a:p>
          <a:p>
            <a:pPr lvl="1" indent="0">
              <a:buFont typeface="Arial" panose="020B0604020202020204" pitchFamily="34" charset="0"/>
              <a:buNone/>
            </a:pPr>
            <a:r>
              <a:rPr lang="zh-CN" altLang="en-US" sz="2400"/>
              <a:t>在对动靶进行追踪瞄准时，我们的飞机在快接近时，角速度会下降，而敌机一直在向前飞行，所以会出现一直</a:t>
            </a:r>
            <a:r>
              <a:rPr lang="en-US" altLang="zh-CN" sz="2400"/>
              <a:t>“</a:t>
            </a:r>
            <a:r>
              <a:rPr lang="zh-CN" altLang="en-US" sz="2400"/>
              <a:t>追不上</a:t>
            </a:r>
            <a:r>
              <a:rPr lang="en-US" altLang="zh-CN" sz="2400"/>
              <a:t>”</a:t>
            </a:r>
            <a:r>
              <a:rPr lang="zh-CN" altLang="en-US" sz="2400"/>
              <a:t>的问题。</a:t>
            </a:r>
            <a:endParaRPr lang="zh-CN" altLang="en-US" sz="240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sz="2800" b="1">
                <a:solidFill>
                  <a:schemeClr val="tx1"/>
                </a:solidFill>
              </a:rPr>
              <a:t>解决方法</a:t>
            </a:r>
            <a:r>
              <a:rPr lang="zh-CN" altLang="en-US" sz="2800">
                <a:solidFill>
                  <a:schemeClr val="tx1"/>
                </a:solidFill>
              </a:rPr>
              <a:t>：</a:t>
            </a:r>
            <a:endParaRPr lang="zh-CN" altLang="en-US" sz="2800">
              <a:solidFill>
                <a:schemeClr val="tx1"/>
              </a:solidFill>
            </a:endParaRPr>
          </a:p>
          <a:p>
            <a:pPr lvl="1" indent="0">
              <a:buFont typeface="Arial" panose="020B0604020202020204" pitchFamily="34" charset="0"/>
              <a:buNone/>
            </a:pPr>
            <a:r>
              <a:rPr lang="zh-CN" altLang="en-US" sz="2400">
                <a:solidFill>
                  <a:schemeClr val="tx1"/>
                </a:solidFill>
              </a:rPr>
              <a:t>采用预测敌机坐标的方式，重新计算</a:t>
            </a:r>
            <a:r>
              <a:rPr lang="en-US" altLang="zh-CN" sz="2400">
                <a:solidFill>
                  <a:schemeClr val="tx1"/>
                </a:solidFill>
              </a:rPr>
              <a:t>aim_angle</a:t>
            </a:r>
            <a:r>
              <a:rPr lang="zh-CN" altLang="en-US" sz="2400">
                <a:solidFill>
                  <a:schemeClr val="tx1"/>
                </a:solidFill>
              </a:rPr>
              <a:t>，即目标转向角度。预测的方式是粗略预测，根据飞机上一帧与这一帧的距离，以及敌机当前的朝向，按照直线大概推算出敌机在下一帧可能出现的方位。同时，当自己与敌机距离相近时，适当按照比例缩短预测偏移距离值，从而避免飞机转过头的问题。</a:t>
            </a:r>
            <a:endParaRPr lang="en-US" altLang="zh-CN" sz="24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10"/>
          <p:cNvSpPr/>
          <p:nvPr userDrawn="1"/>
        </p:nvSpPr>
        <p:spPr bwMode="auto">
          <a:xfrm>
            <a:off x="1841535" y="1367357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5" name="文本框 4"/>
          <p:cNvSpPr txBox="1"/>
          <p:nvPr userDrawn="1"/>
        </p:nvSpPr>
        <p:spPr>
          <a:xfrm>
            <a:off x="2071646" y="1303550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0"/>
          <p:cNvSpPr/>
          <p:nvPr userDrawn="1"/>
        </p:nvSpPr>
        <p:spPr bwMode="auto">
          <a:xfrm>
            <a:off x="1841535" y="2287330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071646" y="2223523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0"/>
          <p:cNvSpPr/>
          <p:nvPr userDrawn="1"/>
        </p:nvSpPr>
        <p:spPr bwMode="auto">
          <a:xfrm>
            <a:off x="1841535" y="3207303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2071646" y="3143496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10"/>
          <p:cNvSpPr/>
          <p:nvPr userDrawn="1"/>
        </p:nvSpPr>
        <p:spPr bwMode="auto">
          <a:xfrm>
            <a:off x="1841535" y="4127276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2071646" y="4063469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10"/>
          <p:cNvSpPr/>
          <p:nvPr userDrawn="1"/>
        </p:nvSpPr>
        <p:spPr bwMode="auto">
          <a:xfrm>
            <a:off x="1841535" y="5047251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2071646" y="4983444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2915073" y="1274734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整体设计框架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2915073" y="2194707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如何调整偏航角？</a:t>
            </a:r>
            <a:endParaRPr lang="zh-CN" alt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2915073" y="3114680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如何调整速度？</a:t>
            </a:r>
            <a:endParaRPr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2915073" y="4034653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发现的问题以及解决方式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2915073" y="4954628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结果分析与总结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打静靶的结果</a:t>
            </a:r>
            <a:endParaRPr lang="zh-CN" altLang="en-US" dirty="0"/>
          </a:p>
        </p:txBody>
      </p:sp>
      <p:pic>
        <p:nvPicPr>
          <p:cNvPr id="2" name="静靶_2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22250" y="1751330"/>
            <a:ext cx="8700135" cy="48367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ym typeface="+mn-ea"/>
              </a:rPr>
              <a:t>打动靶的结果</a:t>
            </a:r>
            <a:endParaRPr lang="zh-CN" altLang="en-US" dirty="0"/>
          </a:p>
        </p:txBody>
      </p:sp>
      <p:pic>
        <p:nvPicPr>
          <p:cNvPr id="2" name="动靶2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65100" y="1761490"/>
            <a:ext cx="8813165" cy="45739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分析与展望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40055" y="1941195"/>
            <a:ext cx="806767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通过视频可以看出，在对准静止的敌机追踪瞄准时，性能优异，但是在对动靶进行追踪瞄准时，可以看到并没有一开始就瞄准敌机，而是在不断地调整中，最终打中敌机。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经过分析，产生这样的结果主要有如下几点原因：预测值不够准确，以及飞机的速度和角度调整还是不够精确</a:t>
            </a:r>
            <a:r>
              <a:rPr lang="en-US" altLang="zh-CN"/>
              <a:t>——</a:t>
            </a:r>
            <a:r>
              <a:rPr lang="zh-CN" altLang="en-US"/>
              <a:t>采用了粗糙的线性调整方式。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因此，我们对于未来的展望是，可以通过</a:t>
            </a:r>
            <a:r>
              <a:rPr lang="en-US" altLang="zh-CN"/>
              <a:t>pid</a:t>
            </a:r>
            <a:r>
              <a:rPr lang="zh-CN" altLang="en-US"/>
              <a:t>算法调优预测精准度，以及对飞机偏航角和速度的调控。同时，在时间充裕，以及平台服务器连接顺畅的条件下，可以尝试引入机器学习模型，例如用强化模型对飞机进行瞄准控制或者对敌机方位的预测。同时，鉴于我们目前的模型实际上还停留在二维平面，没有考虑</a:t>
            </a:r>
            <a:r>
              <a:rPr lang="en-US" altLang="zh-CN"/>
              <a:t>z</a:t>
            </a:r>
            <a:r>
              <a:rPr lang="zh-CN" altLang="en-US"/>
              <a:t>轴坐标，在基于现有算法基础上，其实也可以很方便地拓展成三维空间的调整算法，只是对应的偏航角会修改成俯仰角。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鉴于目前平台内容还未引入动力学建模模型，以及对飞机的撞击判定都比较粗糙，所以对于翻滚角度我们并未考虑到，如果加入动力模型，飞机转向以及俯仰就将于飞机的翻滚紧密相连，所以，之后的模型搭建和计算可能会有较大的变化。但我们的分类策略的思想还是可以在这些场景下得到应用的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整体设计框架</a:t>
            </a:r>
            <a:endParaRPr lang="zh-CN" altLang="en-US" sz="2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如何调整偏航角？</a:t>
            </a:r>
            <a:endParaRPr lang="zh-CN" altLang="en-US" sz="2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如何调整速度？</a:t>
            </a:r>
            <a:endParaRPr lang="zh-CN" altLang="en-US" sz="2400" dirty="0"/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发现的问题以及解决方式</a:t>
            </a:r>
            <a:endParaRPr lang="zh-CN" altLang="en-US" sz="2400" dirty="0"/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结果分析与总结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3348" y="1816797"/>
            <a:ext cx="24192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chemeClr val="bg1"/>
                </a:solidFill>
              </a:rPr>
              <a:t>谢 谢！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10"/>
          <p:cNvSpPr/>
          <p:nvPr userDrawn="1"/>
        </p:nvSpPr>
        <p:spPr bwMode="auto">
          <a:xfrm>
            <a:off x="1841535" y="1367357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5" name="文本框 4"/>
          <p:cNvSpPr txBox="1"/>
          <p:nvPr userDrawn="1"/>
        </p:nvSpPr>
        <p:spPr>
          <a:xfrm>
            <a:off x="2071646" y="1303550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0"/>
          <p:cNvSpPr/>
          <p:nvPr userDrawn="1"/>
        </p:nvSpPr>
        <p:spPr bwMode="auto">
          <a:xfrm>
            <a:off x="1841535" y="2287330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071646" y="2223523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0"/>
          <p:cNvSpPr/>
          <p:nvPr userDrawn="1"/>
        </p:nvSpPr>
        <p:spPr bwMode="auto">
          <a:xfrm>
            <a:off x="1841535" y="3207303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2071646" y="3143496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10"/>
          <p:cNvSpPr/>
          <p:nvPr userDrawn="1"/>
        </p:nvSpPr>
        <p:spPr bwMode="auto">
          <a:xfrm>
            <a:off x="1841535" y="4127276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2071646" y="4063469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10"/>
          <p:cNvSpPr/>
          <p:nvPr userDrawn="1"/>
        </p:nvSpPr>
        <p:spPr bwMode="auto">
          <a:xfrm>
            <a:off x="1841535" y="5047251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2071646" y="4983444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915073" y="1274734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整体设计框架</a:t>
            </a:r>
            <a:endParaRPr lang="zh-CN" altLang="en-US" sz="2400" dirty="0"/>
          </a:p>
        </p:txBody>
      </p:sp>
      <p:sp>
        <p:nvSpPr>
          <p:cNvPr id="17" name="文本框 16"/>
          <p:cNvSpPr txBox="1"/>
          <p:nvPr/>
        </p:nvSpPr>
        <p:spPr>
          <a:xfrm>
            <a:off x="2915073" y="2194707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如何调整偏航角？</a:t>
            </a:r>
            <a:endParaRPr lang="zh-CN" altLang="en-US" sz="2400" dirty="0"/>
          </a:p>
        </p:txBody>
      </p:sp>
      <p:sp>
        <p:nvSpPr>
          <p:cNvPr id="22" name="文本框 21"/>
          <p:cNvSpPr txBox="1"/>
          <p:nvPr/>
        </p:nvSpPr>
        <p:spPr>
          <a:xfrm>
            <a:off x="2915073" y="3114680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如何调整速度？</a:t>
            </a:r>
            <a:endParaRPr lang="zh-CN" altLang="en-US" sz="2400" dirty="0"/>
          </a:p>
        </p:txBody>
      </p:sp>
      <p:sp>
        <p:nvSpPr>
          <p:cNvPr id="27" name="文本框 26"/>
          <p:cNvSpPr txBox="1"/>
          <p:nvPr/>
        </p:nvSpPr>
        <p:spPr>
          <a:xfrm>
            <a:off x="2915073" y="4034653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发现的问题以及解决方式</a:t>
            </a:r>
            <a:endParaRPr lang="zh-CN" altLang="en-US" sz="2400" dirty="0"/>
          </a:p>
        </p:txBody>
      </p:sp>
      <p:sp>
        <p:nvSpPr>
          <p:cNvPr id="28" name="文本框 27"/>
          <p:cNvSpPr txBox="1"/>
          <p:nvPr/>
        </p:nvSpPr>
        <p:spPr>
          <a:xfrm>
            <a:off x="2915073" y="4954628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结果分析与总结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30" y="4578350"/>
            <a:ext cx="8371840" cy="1998980"/>
          </a:xfrm>
        </p:spPr>
        <p:txBody>
          <a:bodyPr>
            <a:normAutofit fontScale="80000"/>
          </a:bodyPr>
          <a:lstStyle/>
          <a:p>
            <a:pPr>
              <a:lnSpc>
                <a:spcPct val="150000"/>
              </a:lnSpc>
            </a:pPr>
            <a:r>
              <a:rPr lang="zh-CN" dirty="0"/>
              <a:t>整体设计分成</a:t>
            </a:r>
            <a:r>
              <a:rPr lang="en-US" altLang="zh-CN" dirty="0"/>
              <a:t>3</a:t>
            </a:r>
            <a:r>
              <a:rPr lang="zh-CN" altLang="en-US" dirty="0"/>
              <a:t>个部分</a:t>
            </a:r>
            <a:r>
              <a:rPr lang="en-US" altLang="zh-CN" dirty="0"/>
              <a:t>——</a:t>
            </a:r>
            <a:r>
              <a:rPr lang="zh-CN" altLang="en-US" dirty="0"/>
              <a:t>数据分离模块，偏航角计算模块，节流阀计算模块。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zh-CN" altLang="en-US" dirty="0"/>
              <a:t>数据分离模块</a:t>
            </a:r>
            <a:r>
              <a:rPr lang="en-US" altLang="zh-CN" dirty="0"/>
              <a:t>——</a:t>
            </a:r>
            <a:r>
              <a:rPr lang="zh-CN" altLang="en-US" dirty="0"/>
              <a:t>解析从服务器传递过来的自己飞机和敌人飞机坐标参数等信息。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zh-CN" altLang="en-US" dirty="0"/>
              <a:t>偏航角计算模块</a:t>
            </a:r>
            <a:r>
              <a:rPr lang="en-US" altLang="zh-CN" dirty="0"/>
              <a:t>——</a:t>
            </a:r>
            <a:r>
              <a:rPr lang="zh-CN" altLang="en-US" dirty="0"/>
              <a:t>依据角度偏差等信息计算飞机偏航值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zh-CN" altLang="en-US" dirty="0"/>
              <a:t>节流阀计算模块</a:t>
            </a:r>
            <a:r>
              <a:rPr lang="en-US" altLang="zh-CN" dirty="0"/>
              <a:t>——</a:t>
            </a:r>
            <a:r>
              <a:rPr lang="zh-CN" altLang="en-US" dirty="0"/>
              <a:t>依据距离和角度偏差计算飞机节流阀数值</a:t>
            </a:r>
            <a:endParaRPr lang="zh-CN" altLang="en-US" dirty="0"/>
          </a:p>
          <a:p>
            <a:pPr>
              <a:lnSpc>
                <a:spcPct val="150000"/>
              </a:lnSpc>
            </a:pP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整体设计框架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8410" y="1736090"/>
            <a:ext cx="5824855" cy="28422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10"/>
          <p:cNvSpPr/>
          <p:nvPr userDrawn="1"/>
        </p:nvSpPr>
        <p:spPr bwMode="auto">
          <a:xfrm>
            <a:off x="1841535" y="1367357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5" name="文本框 4"/>
          <p:cNvSpPr txBox="1"/>
          <p:nvPr userDrawn="1"/>
        </p:nvSpPr>
        <p:spPr>
          <a:xfrm>
            <a:off x="2071646" y="1303550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0"/>
          <p:cNvSpPr/>
          <p:nvPr userDrawn="1"/>
        </p:nvSpPr>
        <p:spPr bwMode="auto">
          <a:xfrm>
            <a:off x="1841535" y="2287330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071646" y="2223523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0"/>
          <p:cNvSpPr/>
          <p:nvPr userDrawn="1"/>
        </p:nvSpPr>
        <p:spPr bwMode="auto">
          <a:xfrm>
            <a:off x="1841535" y="3207303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2071646" y="3143496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10"/>
          <p:cNvSpPr/>
          <p:nvPr userDrawn="1"/>
        </p:nvSpPr>
        <p:spPr bwMode="auto">
          <a:xfrm>
            <a:off x="1841535" y="4127276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2071646" y="4063469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10"/>
          <p:cNvSpPr/>
          <p:nvPr userDrawn="1"/>
        </p:nvSpPr>
        <p:spPr bwMode="auto">
          <a:xfrm>
            <a:off x="1841535" y="5047251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2071646" y="4983444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2915073" y="1274734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整体设计框架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2915073" y="2194707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如何调整偏航角？</a:t>
            </a:r>
            <a:endParaRPr lang="zh-CN" alt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2915073" y="3114680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如何调整速度？</a:t>
            </a:r>
            <a:endParaRPr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2915073" y="4034653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发现的问题以及解决方式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2915073" y="4954628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结果分析与总结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如何调整偏航角？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312420" y="1791335"/>
            <a:ext cx="8517255" cy="3291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4000" b="1"/>
              <a:t>偏航角应该受哪些变量影响？</a:t>
            </a:r>
            <a:endParaRPr lang="zh-CN" altLang="en-US" sz="4000" b="1"/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/>
              <a:t>	</a:t>
            </a:r>
            <a:r>
              <a:rPr lang="zh-CN" altLang="en-US" sz="2400" b="1"/>
              <a:t>最直接的变量</a:t>
            </a:r>
            <a:r>
              <a:rPr lang="en-US" altLang="zh-CN" sz="2400" b="1"/>
              <a:t>——delta_angle</a:t>
            </a:r>
            <a:r>
              <a:rPr lang="zh-CN" altLang="en-US" sz="2400"/>
              <a:t>：目前自己飞机的朝向，与能够瞄准敌机的朝向之间的夹角；夹角越大，偏航值</a:t>
            </a:r>
            <a:r>
              <a:rPr lang="en-US" altLang="zh-CN" sz="2400"/>
              <a:t>yaw</a:t>
            </a:r>
            <a:r>
              <a:rPr lang="zh-CN" altLang="en-US" sz="2400"/>
              <a:t>应该越大</a:t>
            </a:r>
            <a:r>
              <a:rPr lang="en-US" altLang="zh-CN" sz="2400"/>
              <a:t>——</a:t>
            </a:r>
            <a:r>
              <a:rPr lang="zh-CN" altLang="en-US" sz="2400"/>
              <a:t>即更快的调整速度；夹角觉晓，偏航值</a:t>
            </a:r>
            <a:r>
              <a:rPr lang="en-US" altLang="zh-CN" sz="2400"/>
              <a:t>yaw</a:t>
            </a:r>
            <a:r>
              <a:rPr lang="zh-CN" altLang="en-US" sz="2400"/>
              <a:t>应该越小</a:t>
            </a:r>
            <a:r>
              <a:rPr lang="en-US" altLang="zh-CN" sz="2400"/>
              <a:t>——</a:t>
            </a:r>
            <a:r>
              <a:rPr lang="zh-CN" altLang="en-US" sz="2400"/>
              <a:t>防止速度过快调整过头引起振荡、瞄不准的情况。</a:t>
            </a:r>
            <a:endParaRPr lang="zh-CN" altLang="en-US" sz="2400"/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2400"/>
              <a:t>	</a:t>
            </a:r>
            <a:r>
              <a:rPr lang="zh-CN" altLang="en-US" sz="2400" b="1"/>
              <a:t>辅助影响值</a:t>
            </a:r>
            <a:r>
              <a:rPr lang="en-US" altLang="zh-CN" sz="2400" b="1"/>
              <a:t>——be_aimed</a:t>
            </a:r>
            <a:r>
              <a:rPr lang="zh-CN" altLang="en-US" sz="2400"/>
              <a:t>：飞机是否被敌机瞄准？如果被瞄准，首要任务不是调整方向去对准敌机，而是应该绕后！所以目标角度应该有一个偏移夹角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如何调整偏航角？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7665" y="2107565"/>
            <a:ext cx="3544570" cy="406209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84480" y="2527300"/>
            <a:ext cx="234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自己</a:t>
            </a:r>
            <a:r>
              <a:rPr lang="zh-CN" altLang="en-US"/>
              <a:t>的朝向与</a:t>
            </a:r>
            <a:r>
              <a:rPr lang="en-US" altLang="zh-CN"/>
              <a:t>x</a:t>
            </a:r>
            <a:r>
              <a:rPr lang="zh-CN" altLang="en-US"/>
              <a:t>轴夹角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84480" y="3349625"/>
            <a:ext cx="234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敌人</a:t>
            </a:r>
            <a:r>
              <a:rPr lang="zh-CN" altLang="en-US"/>
              <a:t>的朝向与</a:t>
            </a:r>
            <a:r>
              <a:rPr lang="en-US" altLang="zh-CN"/>
              <a:t>x</a:t>
            </a:r>
            <a:r>
              <a:rPr lang="zh-CN" altLang="en-US"/>
              <a:t>轴夹角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84480" y="4371975"/>
            <a:ext cx="23463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自己与敌人的连线</a:t>
            </a:r>
            <a:r>
              <a:rPr lang="zh-CN" altLang="en-US"/>
              <a:t>的朝向与</a:t>
            </a:r>
            <a:r>
              <a:rPr lang="en-US" altLang="zh-CN"/>
              <a:t>x</a:t>
            </a:r>
            <a:r>
              <a:rPr lang="zh-CN" altLang="en-US"/>
              <a:t>轴夹角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83845" y="5384165"/>
            <a:ext cx="26238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自己与敌人预测位置的连线</a:t>
            </a:r>
            <a:r>
              <a:rPr lang="zh-CN" altLang="en-US"/>
              <a:t>的朝向与</a:t>
            </a:r>
            <a:r>
              <a:rPr lang="en-US" altLang="zh-CN"/>
              <a:t>x</a:t>
            </a:r>
            <a:r>
              <a:rPr lang="zh-CN" altLang="en-US"/>
              <a:t>轴夹角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628130" y="2672715"/>
            <a:ext cx="234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计算得出的</a:t>
            </a:r>
            <a:r>
              <a:rPr lang="en-US" altLang="zh-CN" b="1"/>
              <a:t>yaw</a:t>
            </a:r>
            <a:r>
              <a:rPr lang="zh-CN" altLang="en-US"/>
              <a:t>值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628130" y="3717925"/>
            <a:ext cx="23463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自己朝向与目标朝向的</a:t>
            </a:r>
            <a:r>
              <a:rPr lang="zh-CN" b="1"/>
              <a:t>偏差角度</a:t>
            </a:r>
            <a:r>
              <a:rPr lang="zh-CN" altLang="en-US" b="1"/>
              <a:t>值</a:t>
            </a:r>
            <a:endParaRPr lang="zh-CN" altLang="en-US" b="1"/>
          </a:p>
        </p:txBody>
      </p:sp>
      <p:sp>
        <p:nvSpPr>
          <p:cNvPr id="11" name="文本框 10"/>
          <p:cNvSpPr txBox="1"/>
          <p:nvPr/>
        </p:nvSpPr>
        <p:spPr>
          <a:xfrm>
            <a:off x="6729095" y="4884420"/>
            <a:ext cx="234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是否被敌机瞄准？</a:t>
            </a:r>
            <a:endParaRPr 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如何调整偏航角？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2040" y="1671955"/>
            <a:ext cx="6979920" cy="50774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10"/>
          <p:cNvSpPr/>
          <p:nvPr userDrawn="1"/>
        </p:nvSpPr>
        <p:spPr bwMode="auto">
          <a:xfrm>
            <a:off x="1841535" y="1367357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5" name="文本框 4"/>
          <p:cNvSpPr txBox="1"/>
          <p:nvPr userDrawn="1"/>
        </p:nvSpPr>
        <p:spPr>
          <a:xfrm>
            <a:off x="2071646" y="1303550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0"/>
          <p:cNvSpPr/>
          <p:nvPr userDrawn="1"/>
        </p:nvSpPr>
        <p:spPr bwMode="auto">
          <a:xfrm>
            <a:off x="1841535" y="2287330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071646" y="2223523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0"/>
          <p:cNvSpPr/>
          <p:nvPr userDrawn="1"/>
        </p:nvSpPr>
        <p:spPr bwMode="auto">
          <a:xfrm>
            <a:off x="1841535" y="3207303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2071646" y="3143496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10"/>
          <p:cNvSpPr/>
          <p:nvPr userDrawn="1"/>
        </p:nvSpPr>
        <p:spPr bwMode="auto">
          <a:xfrm>
            <a:off x="1841535" y="4127276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2071646" y="4063469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10"/>
          <p:cNvSpPr/>
          <p:nvPr userDrawn="1"/>
        </p:nvSpPr>
        <p:spPr bwMode="auto">
          <a:xfrm>
            <a:off x="1841535" y="5047251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2071646" y="4983444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915073" y="1274734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整体设计框架</a:t>
            </a:r>
            <a:endParaRPr lang="zh-CN" altLang="en-US" sz="2400" dirty="0"/>
          </a:p>
        </p:txBody>
      </p:sp>
      <p:sp>
        <p:nvSpPr>
          <p:cNvPr id="17" name="文本框 16"/>
          <p:cNvSpPr txBox="1"/>
          <p:nvPr/>
        </p:nvSpPr>
        <p:spPr>
          <a:xfrm>
            <a:off x="2915073" y="2194707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如何调整偏航角？</a:t>
            </a:r>
            <a:endParaRPr lang="zh-CN" altLang="en-US" sz="2400" dirty="0"/>
          </a:p>
        </p:txBody>
      </p:sp>
      <p:sp>
        <p:nvSpPr>
          <p:cNvPr id="22" name="文本框 21"/>
          <p:cNvSpPr txBox="1"/>
          <p:nvPr/>
        </p:nvSpPr>
        <p:spPr>
          <a:xfrm>
            <a:off x="2915073" y="3114680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如何调整速度？</a:t>
            </a:r>
            <a:endParaRPr lang="zh-CN" altLang="en-US" sz="2400" dirty="0"/>
          </a:p>
        </p:txBody>
      </p:sp>
      <p:sp>
        <p:nvSpPr>
          <p:cNvPr id="27" name="文本框 26"/>
          <p:cNvSpPr txBox="1"/>
          <p:nvPr/>
        </p:nvSpPr>
        <p:spPr>
          <a:xfrm>
            <a:off x="2915073" y="4034653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发现的问题以及解决方式</a:t>
            </a:r>
            <a:endParaRPr lang="zh-CN" altLang="en-US" sz="2400" dirty="0"/>
          </a:p>
        </p:txBody>
      </p:sp>
      <p:sp>
        <p:nvSpPr>
          <p:cNvPr id="28" name="文本框 27"/>
          <p:cNvSpPr txBox="1"/>
          <p:nvPr/>
        </p:nvSpPr>
        <p:spPr>
          <a:xfrm>
            <a:off x="2915073" y="4954628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结果分析与总结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6497*3455*706*706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6586*3248*706*706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theme1.xml><?xml version="1.0" encoding="utf-8"?>
<a:theme xmlns:a="http://schemas.openxmlformats.org/drawingml/2006/main" name="2016-VI主题">
  <a:themeElements>
    <a:clrScheme name="VI统一色">
      <a:dk1>
        <a:srgbClr val="000000"/>
      </a:dk1>
      <a:lt1>
        <a:srgbClr val="FFFFFF"/>
      </a:lt1>
      <a:dk2>
        <a:srgbClr val="BD9F68"/>
      </a:dk2>
      <a:lt2>
        <a:srgbClr val="B5B5B6"/>
      </a:lt2>
      <a:accent1>
        <a:srgbClr val="C8161E"/>
      </a:accent1>
      <a:accent2>
        <a:srgbClr val="F08300"/>
      </a:accent2>
      <a:accent3>
        <a:srgbClr val="FDD000"/>
      </a:accent3>
      <a:accent4>
        <a:srgbClr val="338D27"/>
      </a:accent4>
      <a:accent5>
        <a:srgbClr val="0086D1"/>
      </a:accent5>
      <a:accent6>
        <a:srgbClr val="004098"/>
      </a:accent6>
      <a:hlink>
        <a:srgbClr val="B5B5B6"/>
      </a:hlink>
      <a:folHlink>
        <a:srgbClr val="BD9F68"/>
      </a:folHlink>
    </a:clrScheme>
    <a:fontScheme name="自定义 7">
      <a:majorFont>
        <a:latin typeface="等线"/>
        <a:ea typeface="等线"/>
        <a:cs typeface=""/>
      </a:majorFont>
      <a:minorFont>
        <a:latin typeface="等线 Light"/>
        <a:ea typeface="等线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2016-VI主题</Template>
  <TotalTime>0</TotalTime>
  <Words>2078</Words>
  <Application>WPS 演示</Application>
  <PresentationFormat>全屏显示(4:3)</PresentationFormat>
  <Paragraphs>218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Arial</vt:lpstr>
      <vt:lpstr>宋体</vt:lpstr>
      <vt:lpstr>Wingdings</vt:lpstr>
      <vt:lpstr>Calibri</vt:lpstr>
      <vt:lpstr>微软雅黑</vt:lpstr>
      <vt:lpstr>等线</vt:lpstr>
      <vt:lpstr>Arial Unicode MS</vt:lpstr>
      <vt:lpstr>Arial Narrow</vt:lpstr>
      <vt:lpstr>等线 Light</vt:lpstr>
      <vt:lpstr>2016-VI主题</vt:lpstr>
      <vt:lpstr>标题页第二版以及应用实例</vt:lpstr>
      <vt:lpstr>目录 Contents</vt:lpstr>
      <vt:lpstr>目录 Contents</vt:lpstr>
      <vt:lpstr>关于模板的使用说明</vt:lpstr>
      <vt:lpstr>目录 Contents</vt:lpstr>
      <vt:lpstr>纯标题页面标题内容</vt:lpstr>
      <vt:lpstr>如何调整偏航角？</vt:lpstr>
      <vt:lpstr>如何调整偏航角？</vt:lpstr>
      <vt:lpstr>目录 Contents</vt:lpstr>
      <vt:lpstr>如何调整偏航角？</vt:lpstr>
      <vt:lpstr>如何调整偏航角？</vt:lpstr>
      <vt:lpstr>如何调整偏航角？</vt:lpstr>
      <vt:lpstr>目录 Contents</vt:lpstr>
      <vt:lpstr>纯标题页面标题内容</vt:lpstr>
      <vt:lpstr>发现的问题以及解决方式</vt:lpstr>
      <vt:lpstr>目录 Contents</vt:lpstr>
      <vt:lpstr>纯标题页面标题内容</vt:lpstr>
      <vt:lpstr>纯标题页面标题内容</vt:lpstr>
      <vt:lpstr>纯标题页面标题内容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微软用户</dc:creator>
  <cp:lastModifiedBy>麦当</cp:lastModifiedBy>
  <cp:revision>91</cp:revision>
  <dcterms:created xsi:type="dcterms:W3CDTF">2016-01-21T16:32:00Z</dcterms:created>
  <dcterms:modified xsi:type="dcterms:W3CDTF">2021-06-27T05:40:36Z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C3E7D200738C4AF78E4246217C9A2D88</vt:lpwstr>
  </property>
  <property fmtid="{D5CDD505-2E9C-101B-9397-08002B2CF9AE}" pid="3" name="KSOProductBuildVer">
    <vt:lpwstr>2052-11.1.0.10495</vt:lpwstr>
  </property>
</Properties>
</file>

<file path=docProps/thumbnail.jpeg>
</file>